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Blueberry" charset="1" panose="02000500000000000000"/>
      <p:regular r:id="rId20"/>
    </p:embeddedFont>
    <p:embeddedFont>
      <p:font typeface="Canva Sans Bold" charset="1" panose="020B0803030501040103"/>
      <p:regular r:id="rId21"/>
    </p:embeddedFont>
    <p:embeddedFont>
      <p:font typeface="Brasika" charset="1" panose="00000000000000000000"/>
      <p:regular r:id="rId22"/>
    </p:embeddedFont>
    <p:embeddedFont>
      <p:font typeface="Roboto Mono Bold" charset="1" panose="00000000000000000000"/>
      <p:regular r:id="rId23"/>
    </p:embeddedFont>
    <p:embeddedFont>
      <p:font typeface="Roboto Mono" charset="1" panose="00000000000000000000"/>
      <p:regular r:id="rId24"/>
    </p:embeddedFont>
    <p:embeddedFont>
      <p:font typeface="Canva Sans" charset="1" panose="020B05030305010401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WYPy9RQs.mp4>
</file>

<file path=ppt/media/image1.png>
</file>

<file path=ppt/media/image10.png>
</file>

<file path=ppt/media/image11.png>
</file>

<file path=ppt/media/image12.jpeg>
</file>

<file path=ppt/media/image13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jpeg" Type="http://schemas.openxmlformats.org/officeDocument/2006/relationships/image"/><Relationship Id="rId5" Target="../media/VAGWYPy9RQs.mp4" Type="http://schemas.openxmlformats.org/officeDocument/2006/relationships/video"/><Relationship Id="rId6" Target="../media/VAGWYPy9RQs.mp4" Type="http://schemas.microsoft.com/office/2007/relationships/media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1D8B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5591557" y="4930749"/>
            <a:ext cx="6195458" cy="3234798"/>
          </a:xfrm>
          <a:custGeom>
            <a:avLst/>
            <a:gdLst/>
            <a:ahLst/>
            <a:cxnLst/>
            <a:rect r="r" b="b" t="t" l="l"/>
            <a:pathLst>
              <a:path h="3234798" w="6195458">
                <a:moveTo>
                  <a:pt x="0" y="0"/>
                </a:moveTo>
                <a:lnTo>
                  <a:pt x="6195457" y="0"/>
                </a:lnTo>
                <a:lnTo>
                  <a:pt x="6195457" y="3234798"/>
                </a:lnTo>
                <a:lnTo>
                  <a:pt x="0" y="32347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390" t="-22820" r="0" b="-2282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142059" y="2716942"/>
            <a:ext cx="8664611" cy="1928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3"/>
              </a:lnSpc>
            </a:pPr>
            <a:r>
              <a:rPr lang="en-US" sz="5538">
                <a:solidFill>
                  <a:srgbClr val="000000"/>
                </a:solidFill>
                <a:latin typeface="Blueberry"/>
                <a:ea typeface="Blueberry"/>
                <a:cs typeface="Blueberry"/>
                <a:sym typeface="Blueberry"/>
              </a:rPr>
              <a:t>Automatic Garage Door Using Arduino Mega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57128" y="6917160"/>
            <a:ext cx="3045048" cy="811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1"/>
              </a:lnSpc>
            </a:pPr>
            <a:r>
              <a:rPr lang="en-US" sz="234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D.SATHIYA PANDI</a:t>
            </a:r>
          </a:p>
          <a:p>
            <a:pPr algn="ctr">
              <a:lnSpc>
                <a:spcPts val="3281"/>
              </a:lnSpc>
            </a:pPr>
            <a:r>
              <a:rPr lang="en-US" sz="234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M.Sc.AI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9C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253468" y="3664103"/>
            <a:ext cx="12015147" cy="4064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5" indent="-291463" lvl="1">
              <a:lnSpc>
                <a:spcPts val="5291"/>
              </a:lnSpc>
              <a:buFont typeface="Arial"/>
              <a:buChar char="•"/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Use Cases: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-&gt; </a:t>
            </a: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Residential Garages: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Hands-free access for vehicles.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-&gt; </a:t>
            </a: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Commercial Parking Garages: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Streamlines entry and exit.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-&gt; </a:t>
            </a: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Benefits: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Increases convenience, security, and reduces manual operation.</a:t>
            </a:r>
          </a:p>
          <a:p>
            <a:pPr algn="l">
              <a:lnSpc>
                <a:spcPts val="5367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044642" y="2718854"/>
            <a:ext cx="11781064" cy="651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Applications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9C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253468" y="3664103"/>
            <a:ext cx="12015147" cy="4064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5" indent="-291463" lvl="1">
              <a:lnSpc>
                <a:spcPts val="5291"/>
              </a:lnSpc>
              <a:buFont typeface="Arial"/>
              <a:buChar char="•"/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Challenges Faced: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-&gt;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IR sensor sensitivity, servo angle accuracy, and stable connections.</a:t>
            </a:r>
          </a:p>
          <a:p>
            <a:pPr algn="just" marL="582925" indent="-291463" lvl="1">
              <a:lnSpc>
                <a:spcPts val="5291"/>
              </a:lnSpc>
              <a:buFont typeface="Arial"/>
              <a:buChar char="•"/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Solutions: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Calibrating sensor placement, precise servo settings, and using secure jumper wire connections.</a:t>
            </a:r>
          </a:p>
          <a:p>
            <a:pPr algn="l">
              <a:lnSpc>
                <a:spcPts val="5367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044642" y="2718854"/>
            <a:ext cx="11781064" cy="651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Challenges and Solutions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9C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253468" y="3577739"/>
            <a:ext cx="11640930" cy="5075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47846" indent="-273923" lvl="1">
              <a:lnSpc>
                <a:spcPts val="4973"/>
              </a:lnSpc>
              <a:buFont typeface="Arial"/>
              <a:buChar char="•"/>
            </a:pPr>
            <a:r>
              <a:rPr lang="en-US" b="true" sz="2537" spc="-106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RFID Access Control:</a:t>
            </a:r>
            <a:r>
              <a:rPr lang="en-US" sz="2537" spc="-106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Restrict entry to authorized vehicles.</a:t>
            </a:r>
          </a:p>
          <a:p>
            <a:pPr algn="just" marL="547846" indent="-273923" lvl="1">
              <a:lnSpc>
                <a:spcPts val="4973"/>
              </a:lnSpc>
              <a:buFont typeface="Arial"/>
              <a:buChar char="•"/>
            </a:pPr>
            <a:r>
              <a:rPr lang="en-US" b="true" sz="2537" spc="-106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Mobile App Control: </a:t>
            </a:r>
            <a:r>
              <a:rPr lang="en-US" sz="2537" spc="-106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Enable remote operation via smartphone.</a:t>
            </a:r>
          </a:p>
          <a:p>
            <a:pPr algn="just" marL="547846" indent="-273923" lvl="1">
              <a:lnSpc>
                <a:spcPts val="4973"/>
              </a:lnSpc>
              <a:buFont typeface="Arial"/>
              <a:buChar char="•"/>
            </a:pPr>
            <a:r>
              <a:rPr lang="en-US" b="true" sz="2537" spc="-106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Road Safety Sensors:</a:t>
            </a:r>
          </a:p>
          <a:p>
            <a:pPr algn="just">
              <a:lnSpc>
                <a:spcPts val="4973"/>
              </a:lnSpc>
            </a:pPr>
            <a:r>
              <a:rPr lang="en-US" sz="2537" spc="-106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-&gt; </a:t>
            </a:r>
            <a:r>
              <a:rPr lang="en-US" b="true" sz="2537" spc="-106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Hole Width Detection: </a:t>
            </a:r>
            <a:r>
              <a:rPr lang="en-US" sz="2537" spc="-106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Measure road holes to prevent damage.</a:t>
            </a:r>
          </a:p>
          <a:p>
            <a:pPr algn="just">
              <a:lnSpc>
                <a:spcPts val="4973"/>
              </a:lnSpc>
            </a:pPr>
            <a:r>
              <a:rPr lang="en-US" sz="2537" spc="-106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-&gt; </a:t>
            </a:r>
            <a:r>
              <a:rPr lang="en-US" b="true" sz="2537" spc="-106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Water Level Monitoring: </a:t>
            </a:r>
            <a:r>
              <a:rPr lang="en-US" sz="2537" spc="-106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Alert for potential flooding or slippery conditions on the driveway.</a:t>
            </a:r>
          </a:p>
          <a:p>
            <a:pPr algn="l">
              <a:lnSpc>
                <a:spcPts val="5044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044642" y="2696145"/>
            <a:ext cx="11781064" cy="651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Future Enhancements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9C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2190812" y="824590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2597447" y="4765273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142239" y="1413475"/>
            <a:ext cx="14395890" cy="8568964"/>
            <a:chOff x="0" y="0"/>
            <a:chExt cx="3791510" cy="225684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91510" cy="2256846"/>
            </a:xfrm>
            <a:custGeom>
              <a:avLst/>
              <a:gdLst/>
              <a:ahLst/>
              <a:cxnLst/>
              <a:rect r="r" b="b" t="t" l="l"/>
              <a:pathLst>
                <a:path h="2256846" w="3791510">
                  <a:moveTo>
                    <a:pt x="27427" y="0"/>
                  </a:moveTo>
                  <a:lnTo>
                    <a:pt x="3764083" y="0"/>
                  </a:lnTo>
                  <a:cubicBezTo>
                    <a:pt x="3779231" y="0"/>
                    <a:pt x="3791510" y="12280"/>
                    <a:pt x="3791510" y="27427"/>
                  </a:cubicBezTo>
                  <a:lnTo>
                    <a:pt x="3791510" y="2229419"/>
                  </a:lnTo>
                  <a:cubicBezTo>
                    <a:pt x="3791510" y="2236693"/>
                    <a:pt x="3788620" y="2243670"/>
                    <a:pt x="3783477" y="2248813"/>
                  </a:cubicBezTo>
                  <a:cubicBezTo>
                    <a:pt x="3778333" y="2253957"/>
                    <a:pt x="3771357" y="2256846"/>
                    <a:pt x="3764083" y="2256846"/>
                  </a:cubicBezTo>
                  <a:lnTo>
                    <a:pt x="27427" y="2256846"/>
                  </a:lnTo>
                  <a:cubicBezTo>
                    <a:pt x="12280" y="2256846"/>
                    <a:pt x="0" y="2244567"/>
                    <a:pt x="0" y="2229419"/>
                  </a:cubicBezTo>
                  <a:lnTo>
                    <a:pt x="0" y="27427"/>
                  </a:lnTo>
                  <a:cubicBezTo>
                    <a:pt x="0" y="12280"/>
                    <a:pt x="12280" y="0"/>
                    <a:pt x="27427" y="0"/>
                  </a:cubicBezTo>
                  <a:close/>
                </a:path>
              </a:pathLst>
            </a:custGeom>
            <a:solidFill>
              <a:srgbClr val="F4EADF"/>
            </a:solidFill>
            <a:ln w="180975" cap="rnd">
              <a:solidFill>
                <a:srgbClr val="89C0C0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791510" cy="22949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st="1510.0000" end="0.0000"/>
                </p14:media>
              </p:ext>
            </p:extLst>
          </p:nvPr>
        </p:nvPicPr>
        <p:blipFill>
          <a:blip r:embed="rId4"/>
          <a:srcRect l="0" t="30337" r="0" b="9266"/>
          <a:stretch>
            <a:fillRect/>
          </a:stretch>
        </p:blipFill>
        <p:spPr>
          <a:xfrm flipH="false" flipV="false" rot="0">
            <a:off x="5769286" y="2201534"/>
            <a:ext cx="6785879" cy="7240463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7720353" y="160018"/>
            <a:ext cx="2272665" cy="868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799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Output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1D8B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5400000">
            <a:off x="6442217" y="-566188"/>
            <a:ext cx="5403566" cy="11419377"/>
          </a:xfrm>
          <a:custGeom>
            <a:avLst/>
            <a:gdLst/>
            <a:ahLst/>
            <a:cxnLst/>
            <a:rect r="r" b="b" t="t" l="l"/>
            <a:pathLst>
              <a:path h="11419377" w="5403566">
                <a:moveTo>
                  <a:pt x="0" y="0"/>
                </a:moveTo>
                <a:lnTo>
                  <a:pt x="5403566" y="0"/>
                </a:lnTo>
                <a:lnTo>
                  <a:pt x="5403566" y="11419376"/>
                </a:lnTo>
                <a:lnTo>
                  <a:pt x="0" y="114193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5999"/>
            </a:blip>
            <a:stretch>
              <a:fillRect l="-21522" t="0" r="-36975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91748" y="4765357"/>
            <a:ext cx="11781064" cy="651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B1D8B7"/>
                </a:solidFill>
                <a:latin typeface="Brasika"/>
                <a:ea typeface="Brasika"/>
                <a:cs typeface="Brasika"/>
                <a:sym typeface="Brasika"/>
              </a:rPr>
              <a:t>THANK YOU...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9C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678980" y="2405860"/>
            <a:ext cx="6505400" cy="948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18"/>
              </a:lnSpc>
            </a:pPr>
            <a:r>
              <a:rPr lang="en-US" sz="5227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Project 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84073" y="3506523"/>
            <a:ext cx="11319854" cy="5264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62" indent="-356231" lvl="1">
              <a:lnSpc>
                <a:spcPts val="6467"/>
              </a:lnSpc>
              <a:buFont typeface="Arial"/>
              <a:buChar char="•"/>
            </a:pPr>
            <a:r>
              <a:rPr lang="en-US" b="true" sz="3299" spc="-138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Objective:</a:t>
            </a:r>
            <a:r>
              <a:rPr lang="en-US" sz="3299" spc="-138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</a:p>
          <a:p>
            <a:pPr algn="just">
              <a:lnSpc>
                <a:spcPts val="6467"/>
              </a:lnSpc>
            </a:pPr>
            <a:r>
              <a:rPr lang="en-US" sz="3299" spc="-138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Design an automated garage door system that detects vehicles and opens/closes the garage door accordingly.</a:t>
            </a:r>
          </a:p>
          <a:p>
            <a:pPr algn="just">
              <a:lnSpc>
                <a:spcPts val="4487"/>
              </a:lnSpc>
            </a:pPr>
          </a:p>
          <a:p>
            <a:pPr algn="l">
              <a:lnSpc>
                <a:spcPts val="5367"/>
              </a:lnSpc>
            </a:pPr>
          </a:p>
          <a:p>
            <a:pPr algn="l">
              <a:lnSpc>
                <a:spcPts val="5367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18F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2190812" y="824590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2597447" y="4765273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177084" y="2714625"/>
            <a:ext cx="6025243" cy="6706961"/>
            <a:chOff x="0" y="0"/>
            <a:chExt cx="1586895" cy="176644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86895" cy="1766442"/>
            </a:xfrm>
            <a:custGeom>
              <a:avLst/>
              <a:gdLst/>
              <a:ahLst/>
              <a:cxnLst/>
              <a:rect r="r" b="b" t="t" l="l"/>
              <a:pathLst>
                <a:path h="1766442" w="1586895">
                  <a:moveTo>
                    <a:pt x="65531" y="0"/>
                  </a:moveTo>
                  <a:lnTo>
                    <a:pt x="1521365" y="0"/>
                  </a:lnTo>
                  <a:cubicBezTo>
                    <a:pt x="1557556" y="0"/>
                    <a:pt x="1586895" y="29339"/>
                    <a:pt x="1586895" y="65531"/>
                  </a:cubicBezTo>
                  <a:lnTo>
                    <a:pt x="1586895" y="1700912"/>
                  </a:lnTo>
                  <a:cubicBezTo>
                    <a:pt x="1586895" y="1737103"/>
                    <a:pt x="1557556" y="1766442"/>
                    <a:pt x="1521365" y="1766442"/>
                  </a:cubicBezTo>
                  <a:lnTo>
                    <a:pt x="65531" y="1766442"/>
                  </a:lnTo>
                  <a:cubicBezTo>
                    <a:pt x="48151" y="1766442"/>
                    <a:pt x="31483" y="1759538"/>
                    <a:pt x="19193" y="1747249"/>
                  </a:cubicBezTo>
                  <a:cubicBezTo>
                    <a:pt x="6904" y="1734960"/>
                    <a:pt x="0" y="1718292"/>
                    <a:pt x="0" y="1700912"/>
                  </a:cubicBezTo>
                  <a:lnTo>
                    <a:pt x="0" y="65531"/>
                  </a:lnTo>
                  <a:cubicBezTo>
                    <a:pt x="0" y="29339"/>
                    <a:pt x="29339" y="0"/>
                    <a:pt x="65531" y="0"/>
                  </a:cubicBezTo>
                  <a:close/>
                </a:path>
              </a:pathLst>
            </a:custGeom>
            <a:solidFill>
              <a:srgbClr val="F4EADF"/>
            </a:solidFill>
            <a:ln w="180975" cap="rnd">
              <a:solidFill>
                <a:srgbClr val="B1D8B7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586895" cy="1804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142239" y="2714625"/>
            <a:ext cx="6025243" cy="6706961"/>
            <a:chOff x="0" y="0"/>
            <a:chExt cx="1586895" cy="176644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86895" cy="1766442"/>
            </a:xfrm>
            <a:custGeom>
              <a:avLst/>
              <a:gdLst/>
              <a:ahLst/>
              <a:cxnLst/>
              <a:rect r="r" b="b" t="t" l="l"/>
              <a:pathLst>
                <a:path h="1766442" w="1586895">
                  <a:moveTo>
                    <a:pt x="65531" y="0"/>
                  </a:moveTo>
                  <a:lnTo>
                    <a:pt x="1521365" y="0"/>
                  </a:lnTo>
                  <a:cubicBezTo>
                    <a:pt x="1557556" y="0"/>
                    <a:pt x="1586895" y="29339"/>
                    <a:pt x="1586895" y="65531"/>
                  </a:cubicBezTo>
                  <a:lnTo>
                    <a:pt x="1586895" y="1700912"/>
                  </a:lnTo>
                  <a:cubicBezTo>
                    <a:pt x="1586895" y="1737103"/>
                    <a:pt x="1557556" y="1766442"/>
                    <a:pt x="1521365" y="1766442"/>
                  </a:cubicBezTo>
                  <a:lnTo>
                    <a:pt x="65531" y="1766442"/>
                  </a:lnTo>
                  <a:cubicBezTo>
                    <a:pt x="48151" y="1766442"/>
                    <a:pt x="31483" y="1759538"/>
                    <a:pt x="19193" y="1747249"/>
                  </a:cubicBezTo>
                  <a:cubicBezTo>
                    <a:pt x="6904" y="1734960"/>
                    <a:pt x="0" y="1718292"/>
                    <a:pt x="0" y="1700912"/>
                  </a:cubicBezTo>
                  <a:lnTo>
                    <a:pt x="0" y="65531"/>
                  </a:lnTo>
                  <a:cubicBezTo>
                    <a:pt x="0" y="29339"/>
                    <a:pt x="29339" y="0"/>
                    <a:pt x="65531" y="0"/>
                  </a:cubicBezTo>
                  <a:close/>
                </a:path>
              </a:pathLst>
            </a:custGeom>
            <a:solidFill>
              <a:srgbClr val="F4EADF"/>
            </a:solidFill>
            <a:ln w="180975" cap="rnd">
              <a:solidFill>
                <a:srgbClr val="B1D8B7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586895" cy="1804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646656" y="629285"/>
            <a:ext cx="3086100" cy="308610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b="true" sz="27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Servo Motor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3456656" y="4128925"/>
            <a:ext cx="3396410" cy="3409155"/>
          </a:xfrm>
          <a:custGeom>
            <a:avLst/>
            <a:gdLst/>
            <a:ahLst/>
            <a:cxnLst/>
            <a:rect r="r" b="b" t="t" l="l"/>
            <a:pathLst>
              <a:path h="3409155" w="3396410">
                <a:moveTo>
                  <a:pt x="0" y="0"/>
                </a:moveTo>
                <a:lnTo>
                  <a:pt x="3396410" y="0"/>
                </a:lnTo>
                <a:lnTo>
                  <a:pt x="3396410" y="3409155"/>
                </a:lnTo>
                <a:lnTo>
                  <a:pt x="0" y="34091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3611811" y="629285"/>
            <a:ext cx="3086100" cy="308610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b="true" sz="27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Arduino Mega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1641296" y="3987083"/>
            <a:ext cx="3550997" cy="3550997"/>
          </a:xfrm>
          <a:custGeom>
            <a:avLst/>
            <a:gdLst/>
            <a:ahLst/>
            <a:cxnLst/>
            <a:rect r="r" b="b" t="t" l="l"/>
            <a:pathLst>
              <a:path h="3550997" w="3550997">
                <a:moveTo>
                  <a:pt x="0" y="0"/>
                </a:moveTo>
                <a:lnTo>
                  <a:pt x="3550996" y="0"/>
                </a:lnTo>
                <a:lnTo>
                  <a:pt x="3550996" y="3550997"/>
                </a:lnTo>
                <a:lnTo>
                  <a:pt x="0" y="35509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1299098" y="7952303"/>
            <a:ext cx="3939453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Operates the door opening and closing.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96841" y="7473513"/>
            <a:ext cx="4516041" cy="149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</a:p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Controls the garage door </a:t>
            </a:r>
          </a:p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operation.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853066" y="259141"/>
            <a:ext cx="4446032" cy="95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  <a:spcBef>
                <a:spcPct val="0"/>
              </a:spcBef>
            </a:pPr>
            <a:r>
              <a:rPr lang="en-US" sz="5300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Components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18F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2190812" y="824590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2597447" y="4765273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177084" y="2714625"/>
            <a:ext cx="6025243" cy="6727371"/>
            <a:chOff x="0" y="0"/>
            <a:chExt cx="1586895" cy="17718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86895" cy="1771818"/>
            </a:xfrm>
            <a:custGeom>
              <a:avLst/>
              <a:gdLst/>
              <a:ahLst/>
              <a:cxnLst/>
              <a:rect r="r" b="b" t="t" l="l"/>
              <a:pathLst>
                <a:path h="1771818" w="1586895">
                  <a:moveTo>
                    <a:pt x="65531" y="0"/>
                  </a:moveTo>
                  <a:lnTo>
                    <a:pt x="1521365" y="0"/>
                  </a:lnTo>
                  <a:cubicBezTo>
                    <a:pt x="1557556" y="0"/>
                    <a:pt x="1586895" y="29339"/>
                    <a:pt x="1586895" y="65531"/>
                  </a:cubicBezTo>
                  <a:lnTo>
                    <a:pt x="1586895" y="1706287"/>
                  </a:lnTo>
                  <a:cubicBezTo>
                    <a:pt x="1586895" y="1742479"/>
                    <a:pt x="1557556" y="1771818"/>
                    <a:pt x="1521365" y="1771818"/>
                  </a:cubicBezTo>
                  <a:lnTo>
                    <a:pt x="65531" y="1771818"/>
                  </a:lnTo>
                  <a:cubicBezTo>
                    <a:pt x="29339" y="1771818"/>
                    <a:pt x="0" y="1742479"/>
                    <a:pt x="0" y="1706287"/>
                  </a:cubicBezTo>
                  <a:lnTo>
                    <a:pt x="0" y="65531"/>
                  </a:lnTo>
                  <a:cubicBezTo>
                    <a:pt x="0" y="29339"/>
                    <a:pt x="29339" y="0"/>
                    <a:pt x="65531" y="0"/>
                  </a:cubicBezTo>
                  <a:close/>
                </a:path>
              </a:pathLst>
            </a:custGeom>
            <a:solidFill>
              <a:srgbClr val="F4EADF"/>
            </a:solidFill>
            <a:ln w="180975" cap="rnd">
              <a:solidFill>
                <a:srgbClr val="89C0C0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586895" cy="1809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142239" y="2714625"/>
            <a:ext cx="6025243" cy="6727371"/>
            <a:chOff x="0" y="0"/>
            <a:chExt cx="1586895" cy="177181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86895" cy="1771818"/>
            </a:xfrm>
            <a:custGeom>
              <a:avLst/>
              <a:gdLst/>
              <a:ahLst/>
              <a:cxnLst/>
              <a:rect r="r" b="b" t="t" l="l"/>
              <a:pathLst>
                <a:path h="1771818" w="1586895">
                  <a:moveTo>
                    <a:pt x="65531" y="0"/>
                  </a:moveTo>
                  <a:lnTo>
                    <a:pt x="1521365" y="0"/>
                  </a:lnTo>
                  <a:cubicBezTo>
                    <a:pt x="1557556" y="0"/>
                    <a:pt x="1586895" y="29339"/>
                    <a:pt x="1586895" y="65531"/>
                  </a:cubicBezTo>
                  <a:lnTo>
                    <a:pt x="1586895" y="1706287"/>
                  </a:lnTo>
                  <a:cubicBezTo>
                    <a:pt x="1586895" y="1742479"/>
                    <a:pt x="1557556" y="1771818"/>
                    <a:pt x="1521365" y="1771818"/>
                  </a:cubicBezTo>
                  <a:lnTo>
                    <a:pt x="65531" y="1771818"/>
                  </a:lnTo>
                  <a:cubicBezTo>
                    <a:pt x="29339" y="1771818"/>
                    <a:pt x="0" y="1742479"/>
                    <a:pt x="0" y="1706287"/>
                  </a:cubicBezTo>
                  <a:lnTo>
                    <a:pt x="0" y="65531"/>
                  </a:lnTo>
                  <a:cubicBezTo>
                    <a:pt x="0" y="29339"/>
                    <a:pt x="29339" y="0"/>
                    <a:pt x="65531" y="0"/>
                  </a:cubicBezTo>
                  <a:close/>
                </a:path>
              </a:pathLst>
            </a:custGeom>
            <a:solidFill>
              <a:srgbClr val="F4EADF"/>
            </a:solidFill>
            <a:ln w="180975" cap="rnd">
              <a:solidFill>
                <a:srgbClr val="89C0C0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586895" cy="1809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611811" y="657225"/>
            <a:ext cx="3086100" cy="308610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b="true" sz="27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IR Sensor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782909" y="657225"/>
            <a:ext cx="3086100" cy="308610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b="true" sz="27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Jumper Wires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3264696" y="4107385"/>
            <a:ext cx="3780330" cy="3780330"/>
          </a:xfrm>
          <a:custGeom>
            <a:avLst/>
            <a:gdLst/>
            <a:ahLst/>
            <a:cxnLst/>
            <a:rect r="r" b="b" t="t" l="l"/>
            <a:pathLst>
              <a:path h="3780330" w="3780330">
                <a:moveTo>
                  <a:pt x="0" y="0"/>
                </a:moveTo>
                <a:lnTo>
                  <a:pt x="3780330" y="0"/>
                </a:lnTo>
                <a:lnTo>
                  <a:pt x="3780330" y="3780330"/>
                </a:lnTo>
                <a:lnTo>
                  <a:pt x="0" y="37803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1305631" y="3955793"/>
            <a:ext cx="3768150" cy="3768150"/>
          </a:xfrm>
          <a:custGeom>
            <a:avLst/>
            <a:gdLst/>
            <a:ahLst/>
            <a:cxnLst/>
            <a:rect r="r" b="b" t="t" l="l"/>
            <a:pathLst>
              <a:path h="3768150" w="3768150">
                <a:moveTo>
                  <a:pt x="0" y="0"/>
                </a:moveTo>
                <a:lnTo>
                  <a:pt x="3768150" y="0"/>
                </a:lnTo>
                <a:lnTo>
                  <a:pt x="3768150" y="3768150"/>
                </a:lnTo>
                <a:lnTo>
                  <a:pt x="0" y="37681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0856638" y="7935340"/>
            <a:ext cx="4938642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Connect components and complete the circuit.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42239" y="8192515"/>
            <a:ext cx="5824287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Detects vehicle presence.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9C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484073" y="3141261"/>
            <a:ext cx="11319854" cy="5264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62" indent="-356231" lvl="1">
              <a:lnSpc>
                <a:spcPts val="6467"/>
              </a:lnSpc>
              <a:buFont typeface="Arial"/>
              <a:buChar char="•"/>
            </a:pPr>
            <a:r>
              <a:rPr lang="en-US" b="true" sz="3299" spc="-138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Working Principle: </a:t>
            </a:r>
          </a:p>
          <a:p>
            <a:pPr algn="just">
              <a:lnSpc>
                <a:spcPts val="6467"/>
              </a:lnSpc>
            </a:pPr>
            <a:r>
              <a:rPr lang="en-US" b="true" sz="3299" spc="-138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       </a:t>
            </a:r>
            <a:r>
              <a:rPr lang="en-US" sz="3299" spc="-138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The IR sensor detects a vehicle, signaling the Arduino to open the door and automatically close it after a delay.</a:t>
            </a:r>
          </a:p>
          <a:p>
            <a:pPr algn="just">
              <a:lnSpc>
                <a:spcPts val="4487"/>
              </a:lnSpc>
            </a:pPr>
          </a:p>
          <a:p>
            <a:pPr algn="l">
              <a:lnSpc>
                <a:spcPts val="5367"/>
              </a:lnSpc>
            </a:pPr>
          </a:p>
          <a:p>
            <a:pPr algn="l">
              <a:lnSpc>
                <a:spcPts val="5367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9C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136427" y="3431584"/>
            <a:ext cx="12015147" cy="4731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5" indent="-291463" lvl="1">
              <a:lnSpc>
                <a:spcPts val="5291"/>
              </a:lnSpc>
              <a:buFont typeface="Arial"/>
              <a:buChar char="•"/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Circuit Layout:</a:t>
            </a:r>
          </a:p>
          <a:p>
            <a:pPr algn="l">
              <a:lnSpc>
                <a:spcPts val="5291"/>
              </a:lnSpc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         -&gt;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Sensor connected to pin 11 on the Arduino Mega.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 -&gt;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Servo Motor connected to pin 13.</a:t>
            </a:r>
          </a:p>
          <a:p>
            <a:pPr algn="just" marL="582925" indent="-291463" lvl="1">
              <a:lnSpc>
                <a:spcPts val="5291"/>
              </a:lnSpc>
              <a:buFont typeface="Arial"/>
              <a:buChar char="•"/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Explanation of Connections:</a:t>
            </a:r>
          </a:p>
          <a:p>
            <a:pPr algn="just">
              <a:lnSpc>
                <a:spcPts val="5291"/>
              </a:lnSpc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       -&gt;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IR sensor and servo motor connections with jumper wires ensure a complete circuit.</a:t>
            </a:r>
          </a:p>
          <a:p>
            <a:pPr algn="l">
              <a:lnSpc>
                <a:spcPts val="5367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044642" y="2718854"/>
            <a:ext cx="11781064" cy="651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Circuit Diagram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9C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136427" y="3431584"/>
            <a:ext cx="12015147" cy="4731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5" indent="-291463" lvl="1">
              <a:lnSpc>
                <a:spcPts val="5291"/>
              </a:lnSpc>
              <a:buFont typeface="Arial"/>
              <a:buChar char="•"/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Workflow Steps: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-&gt; </a:t>
            </a: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Detection: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IR sensor identifies a vehicle.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-&gt; </a:t>
            </a: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Door Control: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The servo motor opens the door on detection and closes it after a short delay.</a:t>
            </a:r>
          </a:p>
          <a:p>
            <a:pPr algn="just" marL="582925" indent="-291463" lvl="1">
              <a:lnSpc>
                <a:spcPts val="5291"/>
              </a:lnSpc>
              <a:buFont typeface="Arial"/>
              <a:buChar char="•"/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Simple flowchart showing the process: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Start → Detect Object → Open Door → Delay → Close Door</a:t>
            </a:r>
          </a:p>
          <a:p>
            <a:pPr algn="l">
              <a:lnSpc>
                <a:spcPts val="5367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044642" y="2718854"/>
            <a:ext cx="11781064" cy="651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System Workflow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9C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1493" y="-1256737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706984">
            <a:off x="-1896040" y="5998122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351" y="1516071"/>
            <a:ext cx="16081298" cy="7254859"/>
          </a:xfrm>
          <a:custGeom>
            <a:avLst/>
            <a:gdLst/>
            <a:ahLst/>
            <a:cxnLst/>
            <a:rect r="r" b="b" t="t" l="l"/>
            <a:pathLst>
              <a:path h="7254859" w="16081298">
                <a:moveTo>
                  <a:pt x="0" y="0"/>
                </a:moveTo>
                <a:lnTo>
                  <a:pt x="16081298" y="0"/>
                </a:lnTo>
                <a:lnTo>
                  <a:pt x="16081298" y="7254858"/>
                </a:lnTo>
                <a:lnTo>
                  <a:pt x="0" y="7254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53468" y="2558260"/>
            <a:ext cx="11781064" cy="5170479"/>
            <a:chOff x="0" y="0"/>
            <a:chExt cx="3102832" cy="13617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02832" cy="1361772"/>
            </a:xfrm>
            <a:custGeom>
              <a:avLst/>
              <a:gdLst/>
              <a:ahLst/>
              <a:cxnLst/>
              <a:rect r="r" b="b" t="t" l="l"/>
              <a:pathLst>
                <a:path h="1361772" w="3102832">
                  <a:moveTo>
                    <a:pt x="33515" y="0"/>
                  </a:moveTo>
                  <a:lnTo>
                    <a:pt x="3069317" y="0"/>
                  </a:lnTo>
                  <a:cubicBezTo>
                    <a:pt x="3078206" y="0"/>
                    <a:pt x="3086730" y="3531"/>
                    <a:pt x="3093015" y="9816"/>
                  </a:cubicBezTo>
                  <a:cubicBezTo>
                    <a:pt x="3099301" y="16101"/>
                    <a:pt x="3102832" y="24626"/>
                    <a:pt x="3102832" y="33515"/>
                  </a:cubicBezTo>
                  <a:lnTo>
                    <a:pt x="3102832" y="1328258"/>
                  </a:lnTo>
                  <a:cubicBezTo>
                    <a:pt x="3102832" y="1346767"/>
                    <a:pt x="3087827" y="1361772"/>
                    <a:pt x="3069317" y="1361772"/>
                  </a:cubicBezTo>
                  <a:lnTo>
                    <a:pt x="33515" y="1361772"/>
                  </a:lnTo>
                  <a:cubicBezTo>
                    <a:pt x="24626" y="1361772"/>
                    <a:pt x="16101" y="1358241"/>
                    <a:pt x="9816" y="1351956"/>
                  </a:cubicBezTo>
                  <a:cubicBezTo>
                    <a:pt x="3531" y="1345671"/>
                    <a:pt x="0" y="1337146"/>
                    <a:pt x="0" y="1328258"/>
                  </a:cubicBezTo>
                  <a:lnTo>
                    <a:pt x="0" y="33515"/>
                  </a:lnTo>
                  <a:cubicBezTo>
                    <a:pt x="0" y="15005"/>
                    <a:pt x="15005" y="0"/>
                    <a:pt x="33515" y="0"/>
                  </a:cubicBezTo>
                  <a:close/>
                </a:path>
              </a:pathLst>
            </a:custGeom>
            <a:solidFill>
              <a:srgbClr val="F4EAD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02832" cy="1399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639518" y="3431584"/>
            <a:ext cx="12015147" cy="4731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5" indent="-291463" lvl="1">
              <a:lnSpc>
                <a:spcPts val="5291"/>
              </a:lnSpc>
              <a:buFont typeface="Arial"/>
              <a:buChar char="•"/>
            </a:pP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Setup and Loop Functions: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-&gt; </a:t>
            </a: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Servo Initialization: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Sets the servo to the closed position (90°).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-&gt; </a:t>
            </a: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IR Sensor Input: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Monitors for vehicle detection. </a:t>
            </a:r>
          </a:p>
          <a:p>
            <a:pPr algn="just">
              <a:lnSpc>
                <a:spcPts val="5291"/>
              </a:lnSpc>
            </a:pP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-US" b="true" sz="2699" spc="-113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Door Control Logic:</a:t>
            </a:r>
            <a:r>
              <a:rPr lang="en-US" sz="2699" spc="-113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Opens the door to 180° and returns to 90° after a delay.</a:t>
            </a:r>
          </a:p>
          <a:p>
            <a:pPr algn="l">
              <a:lnSpc>
                <a:spcPts val="5367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044642" y="2718854"/>
            <a:ext cx="11781064" cy="651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Code Explanation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18F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2190812" y="824590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2597447" y="4765273"/>
            <a:ext cx="7881365" cy="5545615"/>
          </a:xfrm>
          <a:custGeom>
            <a:avLst/>
            <a:gdLst/>
            <a:ahLst/>
            <a:cxnLst/>
            <a:rect r="r" b="b" t="t" l="l"/>
            <a:pathLst>
              <a:path h="5545615" w="7881365">
                <a:moveTo>
                  <a:pt x="0" y="0"/>
                </a:moveTo>
                <a:lnTo>
                  <a:pt x="7881365" y="0"/>
                </a:lnTo>
                <a:lnTo>
                  <a:pt x="7881365" y="5545615"/>
                </a:lnTo>
                <a:lnTo>
                  <a:pt x="0" y="5545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144000" y="943389"/>
            <a:ext cx="6753741" cy="8811571"/>
            <a:chOff x="0" y="0"/>
            <a:chExt cx="1778763" cy="232074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78763" cy="2320743"/>
            </a:xfrm>
            <a:custGeom>
              <a:avLst/>
              <a:gdLst/>
              <a:ahLst/>
              <a:cxnLst/>
              <a:rect r="r" b="b" t="t" l="l"/>
              <a:pathLst>
                <a:path h="2320743" w="1778763">
                  <a:moveTo>
                    <a:pt x="58462" y="0"/>
                  </a:moveTo>
                  <a:lnTo>
                    <a:pt x="1720301" y="0"/>
                  </a:lnTo>
                  <a:cubicBezTo>
                    <a:pt x="1752589" y="0"/>
                    <a:pt x="1778763" y="26174"/>
                    <a:pt x="1778763" y="58462"/>
                  </a:cubicBezTo>
                  <a:lnTo>
                    <a:pt x="1778763" y="2262281"/>
                  </a:lnTo>
                  <a:cubicBezTo>
                    <a:pt x="1778763" y="2294569"/>
                    <a:pt x="1752589" y="2320743"/>
                    <a:pt x="1720301" y="2320743"/>
                  </a:cubicBezTo>
                  <a:lnTo>
                    <a:pt x="58462" y="2320743"/>
                  </a:lnTo>
                  <a:cubicBezTo>
                    <a:pt x="26174" y="2320743"/>
                    <a:pt x="0" y="2294569"/>
                    <a:pt x="0" y="2262281"/>
                  </a:cubicBezTo>
                  <a:lnTo>
                    <a:pt x="0" y="58462"/>
                  </a:lnTo>
                  <a:cubicBezTo>
                    <a:pt x="0" y="26174"/>
                    <a:pt x="26174" y="0"/>
                    <a:pt x="58462" y="0"/>
                  </a:cubicBezTo>
                  <a:close/>
                </a:path>
              </a:pathLst>
            </a:custGeom>
            <a:solidFill>
              <a:srgbClr val="F4EADF"/>
            </a:solidFill>
            <a:ln w="180975" cap="rnd">
              <a:solidFill>
                <a:srgbClr val="B1D8B7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778763" cy="23588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void loop()</a:t>
              </a: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{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// Read the IR sensor value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int irValue = digitalRead(irPin);</a:t>
              </a:r>
            </a:p>
            <a:p>
              <a:pPr algn="l">
                <a:lnSpc>
                  <a:spcPts val="2659"/>
                </a:lnSpc>
              </a:pP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// Print the IR sensor state to the Serial Monitor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Serial.print("IR Sensor Value: ");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Serial.println(irValue);</a:t>
              </a:r>
            </a:p>
            <a:p>
              <a:pPr algn="l">
                <a:lnSpc>
                  <a:spcPts val="2659"/>
                </a:lnSpc>
              </a:pP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// Check if the IR sensor detects an object (HIGH state when object is detected)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if (irValue == HIGH) 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{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// Open the gate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servo.write(180); 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delay(200); // Reduce delay to close the gate sooner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servo.write(90); // Close the gate after delay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} 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}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596416" y="943389"/>
            <a:ext cx="6126090" cy="8811571"/>
            <a:chOff x="0" y="0"/>
            <a:chExt cx="1613456" cy="232074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13456" cy="2320743"/>
            </a:xfrm>
            <a:custGeom>
              <a:avLst/>
              <a:gdLst/>
              <a:ahLst/>
              <a:cxnLst/>
              <a:rect r="r" b="b" t="t" l="l"/>
              <a:pathLst>
                <a:path h="2320743" w="1613456">
                  <a:moveTo>
                    <a:pt x="64452" y="0"/>
                  </a:moveTo>
                  <a:lnTo>
                    <a:pt x="1549004" y="0"/>
                  </a:lnTo>
                  <a:cubicBezTo>
                    <a:pt x="1566098" y="0"/>
                    <a:pt x="1582491" y="6790"/>
                    <a:pt x="1594578" y="18878"/>
                  </a:cubicBezTo>
                  <a:cubicBezTo>
                    <a:pt x="1606665" y="30965"/>
                    <a:pt x="1613456" y="47358"/>
                    <a:pt x="1613456" y="64452"/>
                  </a:cubicBezTo>
                  <a:lnTo>
                    <a:pt x="1613456" y="2256291"/>
                  </a:lnTo>
                  <a:cubicBezTo>
                    <a:pt x="1613456" y="2273385"/>
                    <a:pt x="1606665" y="2289778"/>
                    <a:pt x="1594578" y="2301866"/>
                  </a:cubicBezTo>
                  <a:cubicBezTo>
                    <a:pt x="1582491" y="2313953"/>
                    <a:pt x="1566098" y="2320743"/>
                    <a:pt x="1549004" y="2320743"/>
                  </a:cubicBezTo>
                  <a:lnTo>
                    <a:pt x="64452" y="2320743"/>
                  </a:lnTo>
                  <a:cubicBezTo>
                    <a:pt x="47358" y="2320743"/>
                    <a:pt x="30965" y="2313953"/>
                    <a:pt x="18878" y="2301866"/>
                  </a:cubicBezTo>
                  <a:cubicBezTo>
                    <a:pt x="6790" y="2289778"/>
                    <a:pt x="0" y="2273385"/>
                    <a:pt x="0" y="2256291"/>
                  </a:cubicBezTo>
                  <a:lnTo>
                    <a:pt x="0" y="64452"/>
                  </a:lnTo>
                  <a:cubicBezTo>
                    <a:pt x="0" y="47358"/>
                    <a:pt x="6790" y="30965"/>
                    <a:pt x="18878" y="18878"/>
                  </a:cubicBezTo>
                  <a:cubicBezTo>
                    <a:pt x="30965" y="6790"/>
                    <a:pt x="47358" y="0"/>
                    <a:pt x="64452" y="0"/>
                  </a:cubicBezTo>
                  <a:close/>
                </a:path>
              </a:pathLst>
            </a:custGeom>
            <a:solidFill>
              <a:srgbClr val="F4EADF"/>
            </a:solidFill>
            <a:ln w="180975" cap="rnd">
              <a:solidFill>
                <a:srgbClr val="B1D8B7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613456" cy="23588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#include &lt;Servo.h&gt;</a:t>
              </a:r>
            </a:p>
            <a:p>
              <a:pPr algn="l">
                <a:lnSpc>
                  <a:spcPts val="2659"/>
                </a:lnSpc>
              </a:pP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Servo servo; // create servo object</a:t>
              </a:r>
            </a:p>
            <a:p>
              <a:pPr algn="l">
                <a:lnSpc>
                  <a:spcPts val="2659"/>
                </a:lnSpc>
              </a:pP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// Define pins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const int irPin = 11; // IR sensor pin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const int servoPin = 13; // Servo motor pin</a:t>
              </a:r>
            </a:p>
            <a:p>
              <a:pPr algn="l">
                <a:lnSpc>
                  <a:spcPts val="2659"/>
                </a:lnSpc>
              </a:pP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void setup() 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{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// Initialize the servo motor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servo.attach(servoPin);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servo.write(90); // Set servo to default (closed) position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delay(2000);</a:t>
              </a:r>
            </a:p>
            <a:p>
              <a:pPr algn="l">
                <a:lnSpc>
                  <a:spcPts val="2659"/>
                </a:lnSpc>
              </a:pP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// Set up the IR sensor pin as input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pinMode(irPin, INPUT);</a:t>
              </a:r>
            </a:p>
            <a:p>
              <a:pPr algn="l">
                <a:lnSpc>
                  <a:spcPts val="2659"/>
                </a:lnSpc>
              </a:pP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// Start the serial monitor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Serial.begin(9600);</a:t>
              </a:r>
            </a:p>
            <a:p>
              <a:pPr algn="l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}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8129575" y="273088"/>
            <a:ext cx="1185862" cy="625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Brasika"/>
                <a:ea typeface="Brasika"/>
                <a:cs typeface="Brasika"/>
                <a:sym typeface="Brasika"/>
              </a:rPr>
              <a:t>Code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DAGWX_Xew7k</dc:identifier>
  <dcterms:modified xsi:type="dcterms:W3CDTF">2011-08-01T06:04:30Z</dcterms:modified>
  <cp:revision>1</cp:revision>
  <dc:title>Colourful Find the Living vs Non-Living Thing Presentation Activity</dc:title>
</cp:coreProperties>
</file>

<file path=docProps/thumbnail.jpeg>
</file>